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60" r:id="rId6"/>
    <p:sldId id="261" r:id="rId7"/>
    <p:sldId id="262" r:id="rId8"/>
    <p:sldId id="263" r:id="rId9"/>
    <p:sldId id="264" r:id="rId10"/>
    <p:sldId id="269" r:id="rId11"/>
    <p:sldId id="267" r:id="rId12"/>
    <p:sldId id="268" r:id="rId13"/>
    <p:sldId id="266" r:id="rId14"/>
    <p:sldId id="270" r:id="rId15"/>
    <p:sldId id="275" r:id="rId16"/>
    <p:sldId id="276" r:id="rId17"/>
    <p:sldId id="277"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1068909-FC53-409F-9DBD-58A17E677C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1068909-FC53-409F-9DBD-58A17E677C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1068909-FC53-409F-9DBD-58A17E677C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1068909-FC53-409F-9DBD-58A17E677C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1068909-FC53-409F-9DBD-58A17E677CC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71068909-FC53-409F-9DBD-58A17E677CC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71068909-FC53-409F-9DBD-58A17E677CC7}"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1068909-FC53-409F-9DBD-58A17E677CC7}"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068909-FC53-409F-9DBD-58A17E677CC7}"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1068909-FC53-409F-9DBD-58A17E677CC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1068909-FC53-409F-9DBD-58A17E677CC7}"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72F449-C64C-48C4-8B37-FB5FC67638F0}"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68909-FC53-409F-9DBD-58A17E677CC7}"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2F449-C64C-48C4-8B37-FB5FC67638F0}"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0645" y="643890"/>
            <a:ext cx="9491345" cy="5303520"/>
          </a:xfrm>
        </p:spPr>
        <p:txBody>
          <a:bodyPr>
            <a:noAutofit/>
          </a:bodyPr>
          <a:lstStyle/>
          <a:p>
            <a:r>
              <a:rPr lang="en-US" sz="9600" b="1" dirty="0">
                <a:latin typeface="Times New Roman" panose="02020603050405020304" pitchFamily="18" charset="0"/>
                <a:cs typeface="Times New Roman" panose="02020603050405020304" pitchFamily="18" charset="0"/>
              </a:rPr>
              <a:t>BIG DATA  </a:t>
            </a:r>
            <a:br>
              <a:rPr lang="en-US" sz="9600" b="1" dirty="0">
                <a:latin typeface="Times New Roman" panose="02020603050405020304" pitchFamily="18" charset="0"/>
                <a:cs typeface="Times New Roman" panose="02020603050405020304" pitchFamily="18" charset="0"/>
              </a:rPr>
            </a:br>
            <a:r>
              <a:rPr lang="en-US" sz="9600" b="1" dirty="0">
                <a:latin typeface="Times New Roman" panose="02020603050405020304" pitchFamily="18" charset="0"/>
                <a:cs typeface="Times New Roman" panose="02020603050405020304" pitchFamily="18" charset="0"/>
              </a:rPr>
              <a:t>ANALYTIC</a:t>
            </a:r>
            <a:r>
              <a:rPr lang="en-IN" altLang="en-US" sz="9600" b="1" dirty="0">
                <a:latin typeface="Times New Roman" panose="02020603050405020304" pitchFamily="18" charset="0"/>
                <a:cs typeface="Times New Roman" panose="02020603050405020304" pitchFamily="18" charset="0"/>
              </a:rPr>
              <a:t>S</a:t>
            </a:r>
            <a:br>
              <a:rPr lang="en-US" sz="9600" b="1" dirty="0">
                <a:latin typeface="Times New Roman" panose="02020603050405020304" pitchFamily="18" charset="0"/>
                <a:cs typeface="Times New Roman" panose="02020603050405020304" pitchFamily="18" charset="0"/>
              </a:rPr>
            </a:br>
            <a:r>
              <a:rPr lang="en-IN" altLang="en-US" sz="9600" b="1"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Keerthana(CSA2160)</a:t>
            </a: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Kiruthika G(CSA2163)</a:t>
            </a: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Dhanya R(CSA2160)</a:t>
            </a:r>
            <a:br>
              <a:rPr lang="en-IN" sz="3600" b="1"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PROCESS OF BIG DATA ANALYTICS</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4811" t="38818" r="40643" b="8866"/>
          <a:stretch>
            <a:fillRect/>
          </a:stretch>
        </p:blipFill>
        <p:spPr>
          <a:xfrm>
            <a:off x="1857376" y="1905000"/>
            <a:ext cx="8277224" cy="4465591"/>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TOOLS USED IN BIG DATA ANALYTICS</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5673" t="39694" r="37564" b="12587"/>
          <a:stretch>
            <a:fillRect/>
          </a:stretch>
        </p:blipFill>
        <p:spPr>
          <a:xfrm>
            <a:off x="1085849" y="1690688"/>
            <a:ext cx="9601171" cy="454025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BIG DATA APPLICATION DOMAIN</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13799" t="39037" r="45075" b="15214"/>
          <a:stretch>
            <a:fillRect/>
          </a:stretch>
        </p:blipFill>
        <p:spPr>
          <a:xfrm>
            <a:off x="2381250" y="1933575"/>
            <a:ext cx="7734299" cy="38100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BENEFITS</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5550" t="40351" r="37934" b="12695"/>
          <a:stretch>
            <a:fillRect/>
          </a:stretch>
        </p:blipFill>
        <p:spPr>
          <a:xfrm>
            <a:off x="1016708" y="1805361"/>
            <a:ext cx="9813217" cy="4585914"/>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                          </a:t>
            </a:r>
            <a:r>
              <a:rPr lang="en-IN" altLang="en-US">
                <a:latin typeface="Times New Roman" panose="02020603050405020304" pitchFamily="18" charset="0"/>
                <a:cs typeface="Times New Roman" panose="02020603050405020304" pitchFamily="18" charset="0"/>
              </a:rPr>
              <a:t>Google Big Data</a:t>
            </a:r>
            <a:endParaRPr lang="en-IN" altLang="en-US">
              <a:latin typeface="Times New Roman" panose="02020603050405020304" pitchFamily="18" charset="0"/>
              <a:cs typeface="Times New Roman" panose="02020603050405020304" pitchFamily="18" charset="0"/>
            </a:endParaRPr>
          </a:p>
        </p:txBody>
      </p:sp>
      <p:pic>
        <p:nvPicPr>
          <p:cNvPr id="4" name="Content Placeholder 3" descr="Screenshot (69)"/>
          <p:cNvPicPr>
            <a:picLocks noChangeAspect="1"/>
          </p:cNvPicPr>
          <p:nvPr>
            <p:ph idx="1"/>
          </p:nvPr>
        </p:nvPicPr>
        <p:blipFill>
          <a:blip r:embed="rId1"/>
          <a:stretch>
            <a:fillRect/>
          </a:stretch>
        </p:blipFill>
        <p:spPr>
          <a:xfrm>
            <a:off x="8926195" y="1691005"/>
            <a:ext cx="2943225" cy="2830830"/>
          </a:xfrm>
          <a:prstGeom prst="rect">
            <a:avLst/>
          </a:prstGeom>
        </p:spPr>
      </p:pic>
      <p:sp>
        <p:nvSpPr>
          <p:cNvPr id="6" name="Text Box 5"/>
          <p:cNvSpPr txBox="1"/>
          <p:nvPr/>
        </p:nvSpPr>
        <p:spPr>
          <a:xfrm>
            <a:off x="1033145" y="2105025"/>
            <a:ext cx="7209155" cy="3363595"/>
          </a:xfrm>
          <a:prstGeom prst="rect">
            <a:avLst/>
          </a:prstGeom>
          <a:noFill/>
        </p:spPr>
        <p:txBody>
          <a:bodyPr wrap="square" rtlCol="0">
            <a:noAutofit/>
          </a:bodyPr>
          <a:p>
            <a:r>
              <a:rPr lang="en-IN" altLang="en-US" sz="3200">
                <a:latin typeface="Times New Roman" panose="02020603050405020304" pitchFamily="18" charset="0"/>
                <a:cs typeface="Times New Roman" panose="02020603050405020304" pitchFamily="18" charset="0"/>
              </a:rPr>
              <a:t>Google developed several open source tools and techniques that are extensively used in big data ecosystem.With the help of different big data tolls and techniques,Google is now capable of exploring millions of websites and fetch you the right answer or information within milliseconds</a:t>
            </a:r>
            <a:endParaRPr lang="en-IN" altLang="en-US" sz="3200">
              <a:latin typeface="Times New Roman" panose="02020603050405020304" pitchFamily="18" charset="0"/>
              <a:cs typeface="Times New Roman" panose="02020603050405020304" pitchFamily="18" charset="0"/>
            </a:endParaRPr>
          </a:p>
        </p:txBody>
      </p:sp>
      <p:pic>
        <p:nvPicPr>
          <p:cNvPr id="10" name="Picture 9" descr="Screenshot (70)"/>
          <p:cNvPicPr>
            <a:picLocks noChangeAspect="1"/>
          </p:cNvPicPr>
          <p:nvPr/>
        </p:nvPicPr>
        <p:blipFill>
          <a:blip r:embed="rId2"/>
          <a:stretch>
            <a:fillRect/>
          </a:stretch>
        </p:blipFill>
        <p:spPr>
          <a:xfrm>
            <a:off x="8688070" y="4942205"/>
            <a:ext cx="2942590" cy="16630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760"/>
            <a:ext cx="10515600" cy="1325563"/>
          </a:xfrm>
        </p:spPr>
        <p:txBody>
          <a:bodyPr/>
          <a:p>
            <a:r>
              <a:rPr lang="en-IN" altLang="en-US">
                <a:latin typeface="Times New Roman" panose="02020603050405020304" pitchFamily="18" charset="0"/>
                <a:cs typeface="Times New Roman" panose="02020603050405020304" pitchFamily="18" charset="0"/>
              </a:rPr>
              <a:t>Big Data Analytics in Google</a:t>
            </a:r>
            <a:endParaRPr lang="en-IN" alt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042160"/>
            <a:ext cx="10515600" cy="4666615"/>
          </a:xfrm>
        </p:spPr>
        <p:txBody>
          <a:bodyPr>
            <a:normAutofit fontScale="25000"/>
          </a:bodyPr>
          <a:p>
            <a:pPr marL="0" indent="0">
              <a:buNone/>
            </a:pPr>
            <a:r>
              <a:rPr lang="en-IN" altLang="en-US" sz="14400">
                <a:latin typeface="Times New Roman" panose="02020603050405020304" pitchFamily="18" charset="0"/>
                <a:cs typeface="Times New Roman" panose="02020603050405020304" pitchFamily="18" charset="0"/>
              </a:rPr>
              <a:t>The first question that comes to our mind is how can Google perform such complex operations so efficiently?</a:t>
            </a:r>
            <a:endParaRPr lang="en-IN" altLang="en-US" sz="14400">
              <a:latin typeface="Times New Roman" panose="02020603050405020304" pitchFamily="18" charset="0"/>
              <a:cs typeface="Times New Roman" panose="02020603050405020304" pitchFamily="18" charset="0"/>
            </a:endParaRPr>
          </a:p>
          <a:p>
            <a:pPr marL="0" indent="0">
              <a:buNone/>
            </a:pPr>
            <a:r>
              <a:rPr lang="en-IN" altLang="en-US" sz="14400">
                <a:latin typeface="Times New Roman" panose="02020603050405020304" pitchFamily="18" charset="0"/>
                <a:cs typeface="Times New Roman" panose="02020603050405020304" pitchFamily="18" charset="0"/>
              </a:rPr>
              <a:t>The answer is Big data analytics.</a:t>
            </a:r>
            <a:endParaRPr lang="en-IN" altLang="en-US" sz="14400">
              <a:latin typeface="Times New Roman" panose="02020603050405020304" pitchFamily="18" charset="0"/>
              <a:cs typeface="Times New Roman" panose="02020603050405020304" pitchFamily="18" charset="0"/>
            </a:endParaRPr>
          </a:p>
          <a:p>
            <a:pPr marL="0" indent="0">
              <a:buNone/>
            </a:pPr>
            <a:r>
              <a:rPr lang="en-IN" altLang="en-US" sz="14400">
                <a:latin typeface="Times New Roman" panose="02020603050405020304" pitchFamily="18" charset="0"/>
                <a:cs typeface="Times New Roman" panose="02020603050405020304" pitchFamily="18" charset="0"/>
              </a:rPr>
              <a:t>Big data tools and techniques to understand our requirements based on several parameters like search history,location,trends etc.,</a:t>
            </a:r>
            <a:endParaRPr lang="en-IN" altLang="en-US" sz="14400">
              <a:latin typeface="Times New Roman" panose="02020603050405020304" pitchFamily="18" charset="0"/>
              <a:cs typeface="Times New Roman" panose="02020603050405020304" pitchFamily="18" charset="0"/>
            </a:endParaRPr>
          </a:p>
          <a:p>
            <a:pPr marL="0" indent="0">
              <a:buNone/>
            </a:pPr>
            <a:r>
              <a:rPr lang="en-IN" altLang="en-US" sz="14400">
                <a:latin typeface="Times New Roman" panose="02020603050405020304" pitchFamily="18" charset="0"/>
                <a:cs typeface="Times New Roman" panose="02020603050405020304" pitchFamily="18" charset="0"/>
              </a:rPr>
              <a:t>Google effortlessly displays the complex calculations which are designed to match the user’s requirements.</a:t>
            </a:r>
            <a:endParaRPr lang="en-IN" altLang="en-US" sz="14400">
              <a:latin typeface="Times New Roman" panose="02020603050405020304" pitchFamily="18" charset="0"/>
              <a:cs typeface="Times New Roman" panose="02020603050405020304" pitchFamily="18" charset="0"/>
            </a:endParaRPr>
          </a:p>
          <a:p>
            <a:pPr marL="0" indent="0">
              <a:buNone/>
            </a:pPr>
            <a:r>
              <a:rPr lang="en-IN" altLang="en-US">
                <a:latin typeface="Times New Roman" panose="02020603050405020304" pitchFamily="18" charset="0"/>
                <a:cs typeface="Times New Roman" panose="02020603050405020304" pitchFamily="18" charset="0"/>
              </a:rPr>
              <a:t> </a:t>
            </a:r>
            <a:endParaRPr lang="en-IN" altLang="en-US">
              <a:latin typeface="Times New Roman" panose="02020603050405020304" pitchFamily="18" charset="0"/>
              <a:cs typeface="Times New Roman" panose="02020603050405020304" pitchFamily="18" charset="0"/>
            </a:endParaRPr>
          </a:p>
        </p:txBody>
      </p:sp>
      <p:sp>
        <p:nvSpPr>
          <p:cNvPr id="4" name="Text Box 3"/>
          <p:cNvSpPr txBox="1"/>
          <p:nvPr/>
        </p:nvSpPr>
        <p:spPr>
          <a:xfrm>
            <a:off x="8025765" y="2042160"/>
            <a:ext cx="4064000" cy="368300"/>
          </a:xfrm>
          <a:prstGeom prst="rect">
            <a:avLst/>
          </a:prstGeom>
          <a:noFill/>
        </p:spPr>
        <p:txBody>
          <a:bodyPr wrap="square" rtlCol="0">
            <a:spAutoFit/>
          </a:bodyPr>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t>T     Techniques used for Google Big Data</a:t>
            </a:r>
            <a:endParaRPr lang="en-IN" altLang="en-US" b="1"/>
          </a:p>
        </p:txBody>
      </p:sp>
      <p:pic>
        <p:nvPicPr>
          <p:cNvPr id="4" name="Content Placeholder 3" descr="Screenshot (76)"/>
          <p:cNvPicPr>
            <a:picLocks noChangeAspect="1"/>
          </p:cNvPicPr>
          <p:nvPr>
            <p:ph idx="1"/>
          </p:nvPr>
        </p:nvPicPr>
        <p:blipFill>
          <a:blip r:embed="rId1"/>
          <a:stretch>
            <a:fillRect/>
          </a:stretch>
        </p:blipFill>
        <p:spPr>
          <a:xfrm>
            <a:off x="1261110" y="1825625"/>
            <a:ext cx="9243695" cy="4762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4150" y="2539484"/>
            <a:ext cx="6267450" cy="1323439"/>
          </a:xfrm>
          <a:prstGeom prst="rect">
            <a:avLst/>
          </a:prstGeom>
          <a:noFill/>
        </p:spPr>
        <p:txBody>
          <a:bodyPr wrap="square" rtlCol="0">
            <a:spAutoFit/>
          </a:bodyPr>
          <a:lstStyle/>
          <a:p>
            <a:r>
              <a:rPr lang="en-US" sz="8000" dirty="0">
                <a:latin typeface="Times New Roman" panose="02020603050405020304" pitchFamily="18" charset="0"/>
                <a:cs typeface="Times New Roman" panose="02020603050405020304" pitchFamily="18" charset="0"/>
              </a:rPr>
              <a:t>THANK YOU</a:t>
            </a:r>
            <a:endParaRPr lang="en-IN" sz="8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IN" altLang="en-US" dirty="0"/>
              <a:t>INTRODUCTION OF </a:t>
            </a:r>
            <a:r>
              <a:rPr lang="en-US" dirty="0"/>
              <a:t>BIG DATA</a:t>
            </a:r>
            <a:endParaRPr lang="en-IN" dirty="0"/>
          </a:p>
        </p:txBody>
      </p:sp>
      <p:sp>
        <p:nvSpPr>
          <p:cNvPr id="3" name="Content Placeholder 2"/>
          <p:cNvSpPr>
            <a:spLocks noGrp="1"/>
          </p:cNvSpPr>
          <p:nvPr>
            <p:ph idx="1"/>
          </p:nvPr>
        </p:nvSpPr>
        <p:spPr>
          <a:xfrm>
            <a:off x="485775" y="2533650"/>
            <a:ext cx="5753100" cy="3890962"/>
          </a:xfrm>
        </p:spPr>
        <p:txBody>
          <a:bodyPr>
            <a:normAutofit/>
          </a:bodyPr>
          <a:lstStyle/>
          <a:p>
            <a:pPr marL="0" indent="0">
              <a:buNone/>
            </a:pPr>
            <a:r>
              <a:rPr lang="en-US" sz="3600" dirty="0">
                <a:latin typeface="Times New Roman" panose="02020603050405020304" pitchFamily="18" charset="0"/>
                <a:cs typeface="Times New Roman" panose="02020603050405020304" pitchFamily="18" charset="0"/>
              </a:rPr>
              <a:t>Big Data refers to huge amount of data that can be stored and processed using the traditional computing approach within a given time frame.</a:t>
            </a:r>
            <a:endParaRPr lang="en-IN" sz="3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6410325" y="2457449"/>
            <a:ext cx="5153025" cy="31718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           EXAMPLE OF BIG DATA</a:t>
            </a:r>
            <a:endParaRPr lang="en-IN" sz="5400" dirty="0"/>
          </a:p>
        </p:txBody>
      </p:sp>
      <p:sp>
        <p:nvSpPr>
          <p:cNvPr id="3" name="Content Placeholder 2"/>
          <p:cNvSpPr>
            <a:spLocks noGrp="1"/>
          </p:cNvSpPr>
          <p:nvPr>
            <p:ph idx="1"/>
          </p:nvPr>
        </p:nvSpPr>
        <p:spPr>
          <a:xfrm>
            <a:off x="838200" y="1825625"/>
            <a:ext cx="7305675" cy="4351338"/>
          </a:xfrm>
        </p:spPr>
        <p:txBody>
          <a:bodyPr>
            <a:normAutofit/>
          </a:bodyPr>
          <a:lstStyle/>
          <a:p>
            <a:r>
              <a:rPr lang="en-US" sz="3200" dirty="0">
                <a:latin typeface="Times New Roman" panose="02020603050405020304" pitchFamily="18" charset="0"/>
                <a:cs typeface="Times New Roman" panose="02020603050405020304" pitchFamily="18" charset="0"/>
              </a:rPr>
              <a:t>For example, if we try to attach a document that is of 100 megabytes in size to an email we would not be able to do so. As the email system would not support an attachment of this file.</a:t>
            </a: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Therefore this 100 megabytes of attachment with respect to email can be </a:t>
            </a:r>
            <a:r>
              <a:rPr lang="en-US" sz="3200" dirty="0" err="1">
                <a:latin typeface="Times New Roman" panose="02020603050405020304" pitchFamily="18" charset="0"/>
                <a:cs typeface="Times New Roman" panose="02020603050405020304" pitchFamily="18" charset="0"/>
              </a:rPr>
              <a:t>refered</a:t>
            </a:r>
            <a:r>
              <a:rPr lang="en-US" sz="3200" dirty="0">
                <a:latin typeface="Times New Roman" panose="02020603050405020304" pitchFamily="18" charset="0"/>
                <a:cs typeface="Times New Roman" panose="02020603050405020304" pitchFamily="18" charset="0"/>
              </a:rPr>
              <a:t> to us big data.</a:t>
            </a:r>
            <a:endParaRPr lang="en-IN"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flipH="1">
            <a:off x="8391525" y="2058987"/>
            <a:ext cx="3238500" cy="3238500"/>
          </a:xfrm>
          <a:prstGeom prst="rect">
            <a:avLst/>
          </a:prstGeom>
        </p:spPr>
      </p:pic>
      <p:sp>
        <p:nvSpPr>
          <p:cNvPr id="5" name="Text Box 4"/>
          <p:cNvSpPr txBox="1"/>
          <p:nvPr/>
        </p:nvSpPr>
        <p:spPr>
          <a:xfrm>
            <a:off x="12546330" y="3381375"/>
            <a:ext cx="4064000" cy="368300"/>
          </a:xfrm>
          <a:prstGeom prst="rect">
            <a:avLst/>
          </a:prstGeom>
          <a:noFill/>
        </p:spPr>
        <p:txBody>
          <a:bodyPr wrap="square" rtlCol="0">
            <a:spAutoFit/>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                 BIG DATA ANALYTICS</a:t>
            </a:r>
            <a:endParaRPr lang="en-IN" sz="5400" dirty="0"/>
          </a:p>
        </p:txBody>
      </p:sp>
      <p:sp>
        <p:nvSpPr>
          <p:cNvPr id="3" name="Content Placeholder 2"/>
          <p:cNvSpPr>
            <a:spLocks noGrp="1"/>
          </p:cNvSpPr>
          <p:nvPr>
            <p:ph idx="1"/>
          </p:nvPr>
        </p:nvSpPr>
        <p:spPr>
          <a:xfrm>
            <a:off x="838200" y="2505075"/>
            <a:ext cx="6638925" cy="3671888"/>
          </a:xfrm>
        </p:spPr>
        <p:txBody>
          <a:bodyPr>
            <a:normAutofit/>
          </a:bodyPr>
          <a:lstStyle/>
          <a:p>
            <a:pPr marL="0" indent="0">
              <a:buNone/>
            </a:pPr>
            <a:r>
              <a:rPr lang="en-US" sz="3600" dirty="0">
                <a:latin typeface="Times New Roman" panose="02020603050405020304" pitchFamily="18" charset="0"/>
                <a:cs typeface="Times New Roman" panose="02020603050405020304" pitchFamily="18" charset="0"/>
              </a:rPr>
              <a:t>Big Data Analytics is a process to extract  meaningful insight from big such as hidden patterns, unknown correlations, market trends and customer preferences.</a:t>
            </a:r>
            <a:endParaRPr lang="en-IN" sz="3600" dirty="0">
              <a:latin typeface="Times New Roman" panose="02020603050405020304" pitchFamily="18" charset="0"/>
              <a:cs typeface="Times New Roman" panose="02020603050405020304" pitchFamily="18" charset="0"/>
            </a:endParaRPr>
          </a:p>
        </p:txBody>
      </p:sp>
      <p:pic>
        <p:nvPicPr>
          <p:cNvPr id="2050" name="Picture 2" descr="Big Data Analytics: How it Works and its Benefi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2855" y="2628900"/>
            <a:ext cx="4046220" cy="2714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  TYPES OF BIG DATA ANALYTICS</a:t>
            </a:r>
            <a:endParaRPr lang="en-IN" sz="48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7151" t="46208" r="40273" b="12719"/>
          <a:stretch>
            <a:fillRect/>
          </a:stretch>
        </p:blipFill>
        <p:spPr>
          <a:xfrm>
            <a:off x="1828799" y="1873250"/>
            <a:ext cx="8534401" cy="4505325"/>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latin typeface="Times New Roman" panose="02020603050405020304" pitchFamily="18" charset="0"/>
                <a:cs typeface="Times New Roman" panose="02020603050405020304" pitchFamily="18" charset="0"/>
              </a:rPr>
              <a:t>STRUCTURED DATA</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62025" y="1774825"/>
            <a:ext cx="6105525" cy="2359025"/>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Structured data refers to the data that has a proper structure associated with it.</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For example ,the data that is present within the databases , the CSV files and the excel spreadsheet can be referred to us structured data.</a:t>
            </a:r>
            <a:endParaRPr lang="en-IN"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7422" t="39217" r="77032" b="19171"/>
          <a:stretch>
            <a:fillRect/>
          </a:stretch>
        </p:blipFill>
        <p:spPr>
          <a:xfrm>
            <a:off x="8162925" y="1373982"/>
            <a:ext cx="2276477" cy="2528887"/>
          </a:xfrm>
          <a:prstGeom prst="rect">
            <a:avLst/>
          </a:prstGeom>
        </p:spPr>
      </p:pic>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l="22344" t="63889" r="37188" b="10833"/>
          <a:stretch>
            <a:fillRect/>
          </a:stretch>
        </p:blipFill>
        <p:spPr>
          <a:xfrm>
            <a:off x="904874" y="4219574"/>
            <a:ext cx="10267951" cy="2359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UNSTRUCTURED DATA</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76425"/>
            <a:ext cx="6496050" cy="4300538"/>
          </a:xfrm>
        </p:spPr>
        <p:txBody>
          <a:bodyPr/>
          <a:lstStyle/>
          <a:p>
            <a:pPr>
              <a:buFont typeface="Wingdings" panose="05000000000000000000" pitchFamily="2" charset="2"/>
              <a:buChar char="Ø"/>
            </a:pPr>
            <a:r>
              <a:rPr lang="en-US" dirty="0"/>
              <a:t>Unstructured data refers to the data that does not have any structure associated with it at all.</a:t>
            </a:r>
            <a:endParaRPr lang="en-US" dirty="0"/>
          </a:p>
          <a:p>
            <a:pPr>
              <a:buFont typeface="Wingdings" panose="05000000000000000000" pitchFamily="2" charset="2"/>
              <a:buChar char="Ø"/>
            </a:pPr>
            <a:r>
              <a:rPr lang="en-US" dirty="0"/>
              <a:t>For example , the image files ,audio files and the video files can be </a:t>
            </a:r>
            <a:r>
              <a:rPr lang="en-US" dirty="0" err="1"/>
              <a:t>refered</a:t>
            </a:r>
            <a:r>
              <a:rPr lang="en-US" dirty="0"/>
              <a:t> to as unstructured data.</a:t>
            </a:r>
            <a:endParaRPr lang="en-IN"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6875" t="40694" r="76563" b="16389"/>
          <a:stretch>
            <a:fillRect/>
          </a:stretch>
        </p:blipFill>
        <p:spPr>
          <a:xfrm>
            <a:off x="7724775" y="1457325"/>
            <a:ext cx="2209800" cy="2943225"/>
          </a:xfrm>
          <a:prstGeom prst="rect">
            <a:avLst/>
          </a:prstGeom>
        </p:spPr>
      </p:pic>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l="25156" t="62152" r="39844" b="10489"/>
          <a:stretch>
            <a:fillRect/>
          </a:stretch>
        </p:blipFill>
        <p:spPr>
          <a:xfrm>
            <a:off x="971550" y="4586287"/>
            <a:ext cx="9982200" cy="20907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latin typeface="Times New Roman" panose="02020603050405020304" pitchFamily="18" charset="0"/>
                <a:cs typeface="Times New Roman" panose="02020603050405020304" pitchFamily="18" charset="0"/>
              </a:rPr>
              <a:t>SEMI-STRUCTURED DATA</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952625"/>
            <a:ext cx="5162550" cy="4224338"/>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Semi-structured data refers to the data that does not have a proper structure associated with it.</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 example , the data that is present within the </a:t>
            </a:r>
            <a:r>
              <a:rPr lang="en-US" dirty="0" err="1">
                <a:latin typeface="Times New Roman" panose="02020603050405020304" pitchFamily="18" charset="0"/>
                <a:cs typeface="Times New Roman" panose="02020603050405020304" pitchFamily="18" charset="0"/>
              </a:rPr>
              <a:t>emails,the</a:t>
            </a:r>
            <a:r>
              <a:rPr lang="en-US" dirty="0">
                <a:latin typeface="Times New Roman" panose="02020603050405020304" pitchFamily="18" charset="0"/>
                <a:cs typeface="Times New Roman" panose="02020603050405020304" pitchFamily="18" charset="0"/>
              </a:rPr>
              <a:t> log file and the word document can be </a:t>
            </a:r>
            <a:r>
              <a:rPr lang="en-US" dirty="0" err="1">
                <a:latin typeface="Times New Roman" panose="02020603050405020304" pitchFamily="18" charset="0"/>
                <a:cs typeface="Times New Roman" panose="02020603050405020304" pitchFamily="18" charset="0"/>
              </a:rPr>
              <a:t>refered</a:t>
            </a:r>
            <a:r>
              <a:rPr lang="en-US" dirty="0">
                <a:latin typeface="Times New Roman" panose="02020603050405020304" pitchFamily="18" charset="0"/>
                <a:cs typeface="Times New Roman" panose="02020603050405020304" pitchFamily="18" charset="0"/>
              </a:rPr>
              <a:t> to as semi-structured data.</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7500" t="38402" r="75234" b="16667"/>
          <a:stretch>
            <a:fillRect/>
          </a:stretch>
        </p:blipFill>
        <p:spPr>
          <a:xfrm>
            <a:off x="7115175" y="1595436"/>
            <a:ext cx="2599096" cy="2838912"/>
          </a:xfrm>
          <a:prstGeom prst="rect">
            <a:avLst/>
          </a:prstGeom>
        </p:spPr>
      </p:pic>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l="24375" t="63825" r="40806" b="16847"/>
          <a:stretch>
            <a:fillRect/>
          </a:stretch>
        </p:blipFill>
        <p:spPr>
          <a:xfrm>
            <a:off x="6000750" y="4599781"/>
            <a:ext cx="5353050" cy="18391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CHARACTERISTICS OF BIG DATA</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a:t>Big data is categorized into 3 characteristics:</a:t>
            </a:r>
            <a:endParaRPr lang="en-US" dirty="0"/>
          </a:p>
          <a:p>
            <a:pPr>
              <a:buFont typeface="Wingdings" panose="05000000000000000000" pitchFamily="2" charset="2"/>
              <a:buChar char="v"/>
            </a:pPr>
            <a:r>
              <a:rPr lang="en-US" dirty="0"/>
              <a:t> Volume</a:t>
            </a:r>
            <a:endParaRPr lang="en-US" dirty="0"/>
          </a:p>
          <a:p>
            <a:pPr>
              <a:buFont typeface="Wingdings" panose="05000000000000000000" pitchFamily="2" charset="2"/>
              <a:buChar char="v"/>
            </a:pPr>
            <a:r>
              <a:rPr lang="en-US" dirty="0"/>
              <a:t> Velocity </a:t>
            </a:r>
            <a:endParaRPr lang="en-US" dirty="0"/>
          </a:p>
          <a:p>
            <a:pPr>
              <a:buFont typeface="Wingdings" panose="05000000000000000000" pitchFamily="2" charset="2"/>
              <a:buChar char="v"/>
            </a:pPr>
            <a:r>
              <a:rPr lang="en-US" dirty="0"/>
              <a:t> </a:t>
            </a:r>
            <a:r>
              <a:rPr lang="en-US" dirty="0" err="1"/>
              <a:t>Vareity</a:t>
            </a:r>
            <a:endParaRPr lang="en-US" dirty="0"/>
          </a:p>
          <a:p>
            <a:pPr marL="0" indent="0">
              <a:buNone/>
            </a:pPr>
            <a:endParaRPr lang="en-IN"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7811" t="71688" r="41953" b="10488"/>
          <a:stretch>
            <a:fillRect/>
          </a:stretch>
        </p:blipFill>
        <p:spPr>
          <a:xfrm>
            <a:off x="428625" y="4229100"/>
            <a:ext cx="11220450" cy="21812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2637</Words>
  <Application>WPS Presentation</Application>
  <PresentationFormat>Widescreen</PresentationFormat>
  <Paragraphs>65</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SimSun</vt:lpstr>
      <vt:lpstr>Wingdings</vt:lpstr>
      <vt:lpstr>Times New Roman</vt:lpstr>
      <vt:lpstr>Microsoft YaHei</vt:lpstr>
      <vt:lpstr>Arial Unicode MS</vt:lpstr>
      <vt:lpstr>Calibri Light</vt:lpstr>
      <vt:lpstr>Calibri</vt:lpstr>
      <vt:lpstr>Office Theme</vt:lpstr>
      <vt:lpstr>BIG DATA   ANALYTICS                Keerthana S(CSA2160)                                         Kiruthika G(CSA2163)</vt:lpstr>
      <vt:lpstr>               WHAT IS BIG DATA?</vt:lpstr>
      <vt:lpstr>           EXAMPLE OF BIG DATA</vt:lpstr>
      <vt:lpstr>                 BIG DATA ANALYTICS</vt:lpstr>
      <vt:lpstr>  TYPES OF BIG DATA ANALYTICS</vt:lpstr>
      <vt:lpstr>                 STRUCTURED DATA</vt:lpstr>
      <vt:lpstr>             UNSTRUCTURED DATA</vt:lpstr>
      <vt:lpstr>              SEMI-STRUCTURED DATA</vt:lpstr>
      <vt:lpstr>    CHARACTERISTICS OF BIG DATA</vt:lpstr>
      <vt:lpstr>   PROCESS OF BIG DATA ANALYTICS</vt:lpstr>
      <vt:lpstr>TOOLS USED IN BIG DATA ANALYTICS</vt:lpstr>
      <vt:lpstr>    BIG DATA APPLICATION DOMAIN</vt:lpstr>
      <vt:lpstr>                        BENEFITS</vt:lpstr>
      <vt:lpstr>                          Google Big Data</vt:lpstr>
      <vt:lpstr>Big Data Analytics in Google</vt:lpstr>
      <vt:lpstr>T     Techniques used for Google Big Data</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dc:title>
  <dc:creator>keerthana G</dc:creator>
  <cp:lastModifiedBy>HP</cp:lastModifiedBy>
  <cp:revision>6</cp:revision>
  <dcterms:created xsi:type="dcterms:W3CDTF">2024-02-20T10:09:00Z</dcterms:created>
  <dcterms:modified xsi:type="dcterms:W3CDTF">2024-02-24T14:39:48Z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25890F995F06452B9AC480D5C31E5D2B_12</vt:lpwstr>
  </property>
  <property fmtid="{D5CDD505-2E9C-101B-9397-08002B2CF9AE}" pid="3" name="KSOProductBuildVer">
    <vt:lpwstr>1033-12.2.0.13431</vt:lpwstr>
  </property>
</Properties>
</file>